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4" r:id="rId3"/>
    <p:sldId id="265" r:id="rId4"/>
    <p:sldId id="258" r:id="rId5"/>
    <p:sldId id="260" r:id="rId6"/>
    <p:sldId id="257" r:id="rId7"/>
    <p:sldId id="256" r:id="rId8"/>
    <p:sldId id="263" r:id="rId9"/>
    <p:sldId id="262" r:id="rId10"/>
    <p:sldId id="259" r:id="rId11"/>
    <p:sldId id="261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298" y="1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E484-8270-4871-A8B1-A717EB423BF1}" type="datetimeFigureOut">
              <a:rPr lang="en-ZA" smtClean="0"/>
              <a:t>2017/03/15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B0C7-5C6C-42FD-9A77-55F0C55E68C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62628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E484-8270-4871-A8B1-A717EB423BF1}" type="datetimeFigureOut">
              <a:rPr lang="en-ZA" smtClean="0"/>
              <a:t>2017/03/15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B0C7-5C6C-42FD-9A77-55F0C55E68C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5846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E484-8270-4871-A8B1-A717EB423BF1}" type="datetimeFigureOut">
              <a:rPr lang="en-ZA" smtClean="0"/>
              <a:t>2017/03/15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B0C7-5C6C-42FD-9A77-55F0C55E68C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2434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E484-8270-4871-A8B1-A717EB423BF1}" type="datetimeFigureOut">
              <a:rPr lang="en-ZA" smtClean="0"/>
              <a:t>2017/03/15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B0C7-5C6C-42FD-9A77-55F0C55E68C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66183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E484-8270-4871-A8B1-A717EB423BF1}" type="datetimeFigureOut">
              <a:rPr lang="en-ZA" smtClean="0"/>
              <a:t>2017/03/15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B0C7-5C6C-42FD-9A77-55F0C55E68C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479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E484-8270-4871-A8B1-A717EB423BF1}" type="datetimeFigureOut">
              <a:rPr lang="en-ZA" smtClean="0"/>
              <a:t>2017/03/15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B0C7-5C6C-42FD-9A77-55F0C55E68C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2175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E484-8270-4871-A8B1-A717EB423BF1}" type="datetimeFigureOut">
              <a:rPr lang="en-ZA" smtClean="0"/>
              <a:t>2017/03/15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B0C7-5C6C-42FD-9A77-55F0C55E68C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06877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E484-8270-4871-A8B1-A717EB423BF1}" type="datetimeFigureOut">
              <a:rPr lang="en-ZA" smtClean="0"/>
              <a:t>2017/03/15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B0C7-5C6C-42FD-9A77-55F0C55E68C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8011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E484-8270-4871-A8B1-A717EB423BF1}" type="datetimeFigureOut">
              <a:rPr lang="en-ZA" smtClean="0"/>
              <a:t>2017/03/15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B0C7-5C6C-42FD-9A77-55F0C55E68C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0112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E484-8270-4871-A8B1-A717EB423BF1}" type="datetimeFigureOut">
              <a:rPr lang="en-ZA" smtClean="0"/>
              <a:t>2017/03/15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B0C7-5C6C-42FD-9A77-55F0C55E68C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5866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E484-8270-4871-A8B1-A717EB423BF1}" type="datetimeFigureOut">
              <a:rPr lang="en-ZA" smtClean="0"/>
              <a:t>2017/03/15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B0C7-5C6C-42FD-9A77-55F0C55E68C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98837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9E484-8270-4871-A8B1-A717EB423BF1}" type="datetimeFigureOut">
              <a:rPr lang="en-ZA" smtClean="0"/>
              <a:t>2017/03/15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2B0C7-5C6C-42FD-9A77-55F0C55E68C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781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popularwoodworking.com/wp-content/uploads/9751_5F00_061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GbZqWac0jU" TargetMode="External"/><Relationship Id="rId2" Type="http://schemas.openxmlformats.org/officeDocument/2006/relationships/hyperlink" Target="http://www.finewoodworking.com/2011/04/07/how-to-set-up-a-bandsa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rwu7GvJ76qU" TargetMode="External"/><Relationship Id="rId5" Type="http://schemas.openxmlformats.org/officeDocument/2006/relationships/hyperlink" Target="https://www.youtube.com/watch?v=cQqq3rAZ4PI" TargetMode="External"/><Relationship Id="rId4" Type="http://schemas.openxmlformats.org/officeDocument/2006/relationships/hyperlink" Target="https://www.youtube.com/watch?v=MBbFBf5t0K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uildit.ca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popularwoodworking.com/wp-content/uploads/9751_5F00_021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popularwoodworking.com/wp-content/uploads/9751_5F00_011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popularwoodworking.com/wp-content/uploads/9751_5F00_031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popularwoodworking.com/wp-content/uploads/9751_5F00_051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Bandsaw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707904" y="1412776"/>
            <a:ext cx="4978896" cy="4713387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The </a:t>
            </a:r>
            <a:r>
              <a:rPr lang="en-US" sz="1800" dirty="0" err="1" smtClean="0"/>
              <a:t>Bandsaw</a:t>
            </a:r>
            <a:r>
              <a:rPr lang="en-US" sz="1800" dirty="0" smtClean="0"/>
              <a:t> is one of the most versatile of all woodworking machines (and it can cut metals and plastics too).</a:t>
            </a:r>
          </a:p>
          <a:p>
            <a:r>
              <a:rPr lang="en-US" sz="1800" dirty="0" smtClean="0"/>
              <a:t>It can perform Rip (with the grain) cutting, Cross cutting (across the grain), curve cutting, Jig sawing, and circle cutting</a:t>
            </a:r>
          </a:p>
          <a:p>
            <a:r>
              <a:rPr lang="en-US" sz="1800" dirty="0" smtClean="0"/>
              <a:t>It is the best tool for Re-sawing timber for producing veneers and book-matched wood for doors, boxes etc.</a:t>
            </a:r>
          </a:p>
          <a:p>
            <a:r>
              <a:rPr lang="en-US" sz="1800" dirty="0" smtClean="0"/>
              <a:t>It can cut various joints (e.g. </a:t>
            </a:r>
            <a:r>
              <a:rPr lang="en-US" sz="1800" dirty="0" err="1" smtClean="0"/>
              <a:t>tenons</a:t>
            </a:r>
            <a:r>
              <a:rPr lang="en-US" sz="1800" dirty="0" smtClean="0"/>
              <a:t> for mortise and </a:t>
            </a:r>
            <a:r>
              <a:rPr lang="en-US" sz="1800" dirty="0" err="1" smtClean="0"/>
              <a:t>tenons</a:t>
            </a:r>
            <a:r>
              <a:rPr lang="en-US" sz="1800" dirty="0" smtClean="0"/>
              <a:t>) and even dovetails.</a:t>
            </a:r>
          </a:p>
          <a:p>
            <a:r>
              <a:rPr lang="en-US" sz="1800" dirty="0" smtClean="0"/>
              <a:t>It can be used as a mini Sawmill for producing your own timber from small (</a:t>
            </a:r>
            <a:r>
              <a:rPr lang="en-US" sz="1800" dirty="0" err="1" smtClean="0"/>
              <a:t>ish</a:t>
            </a:r>
            <a:r>
              <a:rPr lang="en-US" sz="1800" dirty="0" smtClean="0"/>
              <a:t>) logs.</a:t>
            </a:r>
          </a:p>
          <a:p>
            <a:r>
              <a:rPr lang="en-US" sz="1800" dirty="0" smtClean="0"/>
              <a:t>It is an essential tool for the </a:t>
            </a:r>
            <a:r>
              <a:rPr lang="en-US" sz="1800" dirty="0" err="1" smtClean="0"/>
              <a:t>woodturner</a:t>
            </a:r>
            <a:r>
              <a:rPr lang="en-US" sz="1800" dirty="0" smtClean="0"/>
              <a:t> for producing blanks for turning (and not </a:t>
            </a:r>
            <a:r>
              <a:rPr lang="en-US" sz="1800" dirty="0" err="1" smtClean="0"/>
              <a:t>onlt</a:t>
            </a:r>
            <a:r>
              <a:rPr lang="en-US" sz="1800" dirty="0" smtClean="0"/>
              <a:t> for bowls)</a:t>
            </a:r>
            <a:endParaRPr lang="en-GB" sz="1800" dirty="0"/>
          </a:p>
        </p:txBody>
      </p:sp>
      <p:sp>
        <p:nvSpPr>
          <p:cNvPr id="8" name="AutoShape 4" descr="Image result for Bandsaw Delta ty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84784"/>
            <a:ext cx="313045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 smtClean="0"/>
              <a:t>'Euro-style' blade guides</a:t>
            </a:r>
            <a:endParaRPr lang="en-ZA" sz="3200" dirty="0"/>
          </a:p>
        </p:txBody>
      </p:sp>
      <p:pic>
        <p:nvPicPr>
          <p:cNvPr id="4" name="Content Placeholder 3" descr="How to Buy a Bandsaw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32856"/>
            <a:ext cx="4248472" cy="4104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288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936104"/>
          </a:xfrm>
        </p:spPr>
        <p:txBody>
          <a:bodyPr>
            <a:normAutofit/>
          </a:bodyPr>
          <a:lstStyle/>
          <a:p>
            <a:r>
              <a:rPr lang="en-ZA" sz="2800" dirty="0" smtClean="0"/>
              <a:t>The American way of adjusting blade guide blocks!</a:t>
            </a:r>
            <a:endParaRPr lang="en-ZA" sz="2800" dirty="0"/>
          </a:p>
        </p:txBody>
      </p:sp>
      <p:pic>
        <p:nvPicPr>
          <p:cNvPr id="4" name="Content Placeholder 3" descr="Image result for bandsaw image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92696"/>
            <a:ext cx="4320480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5536" y="5882159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A frequently recommended setting is 1/64</a:t>
            </a:r>
            <a:r>
              <a:rPr lang="en-ZA" baseline="30000" dirty="0" smtClean="0"/>
              <a:t>th</a:t>
            </a:r>
            <a:r>
              <a:rPr lang="en-ZA" dirty="0" smtClean="0"/>
              <a:t> of an inch or 0.4mm for this space as well as the spacing behind the thrust bearing. 80gm photocopy paper is 0.1mm thick.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9451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Books</a:t>
            </a:r>
          </a:p>
          <a:p>
            <a:pPr lvl="1"/>
            <a:r>
              <a:rPr lang="en-US" sz="1600" dirty="0" smtClean="0"/>
              <a:t>Mark </a:t>
            </a:r>
            <a:r>
              <a:rPr lang="en-US" sz="1600" dirty="0" err="1" smtClean="0"/>
              <a:t>Duginske</a:t>
            </a:r>
            <a:r>
              <a:rPr lang="en-US" sz="1600" dirty="0" smtClean="0"/>
              <a:t> (1989) </a:t>
            </a:r>
            <a:r>
              <a:rPr lang="en-US" sz="1600" dirty="0" err="1" smtClean="0"/>
              <a:t>Bandsaw</a:t>
            </a:r>
            <a:r>
              <a:rPr lang="en-US" sz="1600" dirty="0" smtClean="0"/>
              <a:t> Handbook. Sterling: New York.</a:t>
            </a:r>
          </a:p>
          <a:p>
            <a:pPr lvl="1"/>
            <a:r>
              <a:rPr lang="en-US" sz="1600" dirty="0" smtClean="0"/>
              <a:t>Getting the most out of your Band Saw &amp; Scroll Saw (1954). </a:t>
            </a:r>
            <a:r>
              <a:rPr lang="en-US" sz="1600" dirty="0" err="1" smtClean="0"/>
              <a:t>Deltacraft</a:t>
            </a:r>
            <a:r>
              <a:rPr lang="en-US" sz="1600" dirty="0" smtClean="0"/>
              <a:t> Manual: Pittsburgh.</a:t>
            </a:r>
          </a:p>
          <a:p>
            <a:r>
              <a:rPr lang="en-US" sz="2000" dirty="0" smtClean="0"/>
              <a:t>Articles</a:t>
            </a:r>
          </a:p>
          <a:p>
            <a:pPr lvl="1"/>
            <a:r>
              <a:rPr lang="en-US" sz="1600" dirty="0" smtClean="0"/>
              <a:t>Tom </a:t>
            </a:r>
            <a:r>
              <a:rPr lang="en-US" sz="1600" dirty="0" err="1" smtClean="0"/>
              <a:t>Begnall</a:t>
            </a:r>
            <a:r>
              <a:rPr lang="en-US" sz="1600" dirty="0" smtClean="0"/>
              <a:t> and John White (2001). </a:t>
            </a:r>
            <a:r>
              <a:rPr lang="en-US" sz="1600" i="1" dirty="0" smtClean="0"/>
              <a:t>14-inch </a:t>
            </a:r>
            <a:r>
              <a:rPr lang="en-US" sz="1600" i="1" dirty="0" err="1" smtClean="0"/>
              <a:t>Bandsaws</a:t>
            </a:r>
            <a:r>
              <a:rPr lang="en-US" sz="1600" i="1" dirty="0" smtClean="0"/>
              <a:t> Reviewed</a:t>
            </a:r>
            <a:r>
              <a:rPr lang="en-US" sz="1600" dirty="0" smtClean="0"/>
              <a:t>. Fine Woodworking Tools and Shops ed. 2001.</a:t>
            </a:r>
          </a:p>
          <a:p>
            <a:pPr lvl="1"/>
            <a:r>
              <a:rPr lang="en-US" sz="1600" dirty="0" smtClean="0"/>
              <a:t>Vaughan, Robert (1997). </a:t>
            </a:r>
            <a:r>
              <a:rPr lang="en-US" sz="1600" i="1" dirty="0" smtClean="0"/>
              <a:t>Fine-Tuning a </a:t>
            </a:r>
            <a:r>
              <a:rPr lang="en-US" sz="1600" i="1" dirty="0" err="1" smtClean="0"/>
              <a:t>Bandsaw</a:t>
            </a:r>
            <a:r>
              <a:rPr lang="en-US" sz="1600" dirty="0" smtClean="0"/>
              <a:t>. Fine Woodworking May/June 1997.</a:t>
            </a:r>
          </a:p>
          <a:p>
            <a:pPr lvl="1"/>
            <a:r>
              <a:rPr lang="en-US" sz="1600" dirty="0" smtClean="0"/>
              <a:t>White, John (2002) </a:t>
            </a:r>
            <a:r>
              <a:rPr lang="en-US" sz="1600" i="1" dirty="0" err="1" smtClean="0"/>
              <a:t>Bandsaw</a:t>
            </a:r>
            <a:r>
              <a:rPr lang="en-US" sz="1600" i="1" dirty="0" smtClean="0"/>
              <a:t> Tune-up</a:t>
            </a:r>
            <a:r>
              <a:rPr lang="en-US" sz="1600" dirty="0" smtClean="0"/>
              <a:t>. Fine Woodworking July/August 2002.</a:t>
            </a:r>
          </a:p>
          <a:p>
            <a:r>
              <a:rPr lang="en-US" sz="2000" dirty="0" smtClean="0"/>
              <a:t>Videos</a:t>
            </a:r>
          </a:p>
          <a:p>
            <a:pPr lvl="1"/>
            <a:r>
              <a:rPr lang="en-GB" sz="1600" dirty="0">
                <a:hlinkClick r:id="rId2"/>
              </a:rPr>
              <a:t>http://</a:t>
            </a:r>
            <a:r>
              <a:rPr lang="en-GB" sz="1600" dirty="0" smtClean="0">
                <a:hlinkClick r:id="rId2"/>
              </a:rPr>
              <a:t>www.finewoodworking.com/2011/04/07/how-to-set-up-a-bandsaw</a:t>
            </a:r>
            <a:endParaRPr lang="en-GB" sz="1600" dirty="0" smtClean="0"/>
          </a:p>
          <a:p>
            <a:pPr lvl="1"/>
            <a:r>
              <a:rPr lang="en-GB" sz="1600" dirty="0">
                <a:hlinkClick r:id="rId3"/>
              </a:rPr>
              <a:t>https://</a:t>
            </a:r>
            <a:r>
              <a:rPr lang="en-GB" sz="1600" dirty="0" smtClean="0">
                <a:hlinkClick r:id="rId3"/>
              </a:rPr>
              <a:t>www.youtube.com/watch?v=wGbZqWac0jU</a:t>
            </a:r>
            <a:endParaRPr lang="en-GB" sz="1600" dirty="0" smtClean="0"/>
          </a:p>
          <a:p>
            <a:pPr lvl="1"/>
            <a:r>
              <a:rPr lang="en-GB" sz="1600" dirty="0">
                <a:hlinkClick r:id="rId4"/>
              </a:rPr>
              <a:t>https://</a:t>
            </a:r>
            <a:r>
              <a:rPr lang="en-GB" sz="1600" dirty="0" smtClean="0">
                <a:hlinkClick r:id="rId4"/>
              </a:rPr>
              <a:t>www.youtube.com/watch?v=MBbFBf5t0Kk</a:t>
            </a:r>
            <a:endParaRPr lang="en-GB" sz="1600" dirty="0" smtClean="0"/>
          </a:p>
          <a:p>
            <a:pPr lvl="1"/>
            <a:r>
              <a:rPr lang="en-GB" sz="1600" dirty="0">
                <a:hlinkClick r:id="rId5"/>
              </a:rPr>
              <a:t>https://</a:t>
            </a:r>
            <a:r>
              <a:rPr lang="en-GB" sz="1600" dirty="0" smtClean="0">
                <a:hlinkClick r:id="rId5"/>
              </a:rPr>
              <a:t>www.youtube.com/watch?v=cQqq3rAZ4PI</a:t>
            </a:r>
            <a:endParaRPr lang="en-GB" sz="1600" dirty="0" smtClean="0"/>
          </a:p>
          <a:p>
            <a:pPr lvl="1"/>
            <a:r>
              <a:rPr lang="en-GB" sz="1600" dirty="0">
                <a:hlinkClick r:id="rId6"/>
              </a:rPr>
              <a:t>https://</a:t>
            </a:r>
            <a:r>
              <a:rPr lang="en-GB" sz="1600" dirty="0" smtClean="0">
                <a:hlinkClick r:id="rId6"/>
              </a:rPr>
              <a:t>www.youtube.com/watch?v=rwu7GvJ76qU</a:t>
            </a:r>
            <a:endParaRPr lang="en-GB" sz="1600" dirty="0" smtClean="0"/>
          </a:p>
          <a:p>
            <a:pPr marL="457200" lvl="1" indent="0">
              <a:buNone/>
            </a:pP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2146531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 smtClean="0"/>
              <a:t>The </a:t>
            </a:r>
            <a:r>
              <a:rPr lang="en-ZA" sz="3200" dirty="0" err="1" smtClean="0"/>
              <a:t>bandsaw</a:t>
            </a:r>
            <a:r>
              <a:rPr lang="en-ZA" sz="3200" dirty="0" smtClean="0"/>
              <a:t> comes in </a:t>
            </a:r>
            <a:r>
              <a:rPr lang="en-ZA" sz="3200" smtClean="0"/>
              <a:t>different sizes…from </a:t>
            </a:r>
            <a:r>
              <a:rPr lang="en-ZA" sz="3200" dirty="0" smtClean="0"/>
              <a:t>hobbyist to industrial…</a:t>
            </a:r>
            <a:endParaRPr lang="en-ZA" sz="32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16831"/>
            <a:ext cx="5904656" cy="392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201716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035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 smtClean="0"/>
              <a:t>And everything in between</a:t>
            </a:r>
            <a:endParaRPr lang="en-ZA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5085184"/>
            <a:ext cx="4400228" cy="639762"/>
          </a:xfrm>
        </p:spPr>
        <p:txBody>
          <a:bodyPr>
            <a:normAutofit/>
          </a:bodyPr>
          <a:lstStyle/>
          <a:p>
            <a:r>
              <a:rPr lang="en-ZA" sz="1600" b="0" dirty="0" smtClean="0"/>
              <a:t>Michael Fortune (well known Canadian furniture maker) and his new </a:t>
            </a:r>
            <a:r>
              <a:rPr lang="en-ZA" sz="1600" b="0" dirty="0" err="1" smtClean="0"/>
              <a:t>bandsaw</a:t>
            </a:r>
            <a:r>
              <a:rPr lang="en-ZA" sz="1600" b="0" dirty="0" smtClean="0"/>
              <a:t> mill</a:t>
            </a:r>
            <a:r>
              <a:rPr lang="en-ZA" sz="1600" dirty="0" smtClean="0"/>
              <a:t>.</a:t>
            </a:r>
            <a:endParaRPr lang="en-ZA" sz="16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844824"/>
            <a:ext cx="4449903" cy="296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4008" y="5157192"/>
            <a:ext cx="4041775" cy="639762"/>
          </a:xfrm>
        </p:spPr>
        <p:txBody>
          <a:bodyPr>
            <a:normAutofit fontScale="85000" lnSpcReduction="20000"/>
          </a:bodyPr>
          <a:lstStyle/>
          <a:p>
            <a:r>
              <a:rPr lang="en-ZA" sz="1600" b="0" dirty="0" smtClean="0"/>
              <a:t>John </a:t>
            </a:r>
            <a:r>
              <a:rPr lang="en-ZA" sz="1600" b="0" dirty="0" err="1" smtClean="0"/>
              <a:t>Heiz</a:t>
            </a:r>
            <a:r>
              <a:rPr lang="en-ZA" sz="1600" b="0" dirty="0" smtClean="0"/>
              <a:t> (Canadian woodwork blogger) with his homemade </a:t>
            </a:r>
            <a:r>
              <a:rPr lang="en-ZA" sz="1600" b="0" dirty="0" err="1" smtClean="0"/>
              <a:t>bandmill</a:t>
            </a:r>
            <a:r>
              <a:rPr lang="en-ZA" sz="1600" b="0" dirty="0" smtClean="0"/>
              <a:t> that he seems wary of  approaching </a:t>
            </a:r>
            <a:r>
              <a:rPr lang="en-ZA" sz="1600" b="0" dirty="0"/>
              <a:t>too closely (</a:t>
            </a:r>
            <a:r>
              <a:rPr lang="en-ZA" sz="1600" b="0" dirty="0">
                <a:hlinkClick r:id="rId3"/>
              </a:rPr>
              <a:t>http://www.ibuildit.ca</a:t>
            </a:r>
            <a:r>
              <a:rPr lang="en-ZA" sz="1600" b="0" dirty="0" smtClean="0">
                <a:hlinkClick r:id="rId3"/>
              </a:rPr>
              <a:t>/</a:t>
            </a:r>
            <a:r>
              <a:rPr lang="en-ZA" sz="1600" b="0" dirty="0" smtClean="0"/>
              <a:t>)</a:t>
            </a:r>
            <a:endParaRPr lang="en-ZA" sz="1600" b="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844824"/>
            <a:ext cx="4375919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144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to Buy a Bandsaw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4536504" cy="59492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7180" y="188640"/>
            <a:ext cx="8229600" cy="548680"/>
          </a:xfrm>
        </p:spPr>
        <p:txBody>
          <a:bodyPr>
            <a:noAutofit/>
          </a:bodyPr>
          <a:lstStyle/>
          <a:p>
            <a:r>
              <a:rPr lang="en-ZA" sz="3600" dirty="0" smtClean="0"/>
              <a:t>The </a:t>
            </a:r>
            <a:r>
              <a:rPr lang="en-ZA" sz="3600" dirty="0" err="1" smtClean="0"/>
              <a:t>Bandsaw</a:t>
            </a:r>
            <a:r>
              <a:rPr lang="en-ZA" sz="3600" dirty="0" smtClean="0"/>
              <a:t>: Two Basic Types</a:t>
            </a:r>
            <a:endParaRPr lang="en-ZA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165304"/>
          </a:xfrm>
        </p:spPr>
        <p:txBody>
          <a:bodyPr/>
          <a:lstStyle/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7569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to Buy a Bandsaw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4896544" cy="6525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7187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to Buy a Bandsaw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4752528" cy="6264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0788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6552728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1900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ZA" sz="2800" dirty="0" smtClean="0"/>
              <a:t>What to look for in buying a </a:t>
            </a:r>
            <a:r>
              <a:rPr lang="en-ZA" sz="2800" dirty="0" err="1" smtClean="0"/>
              <a:t>bandsaw</a:t>
            </a:r>
            <a:endParaRPr lang="en-Z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237312"/>
          </a:xfrm>
        </p:spPr>
        <p:txBody>
          <a:bodyPr>
            <a:normAutofit fontScale="85000" lnSpcReduction="20000"/>
          </a:bodyPr>
          <a:lstStyle/>
          <a:p>
            <a:r>
              <a:rPr lang="en-ZA" sz="2000" dirty="0" smtClean="0"/>
              <a:t>Capacity</a:t>
            </a:r>
          </a:p>
          <a:p>
            <a:pPr lvl="1"/>
            <a:r>
              <a:rPr lang="en-ZA" sz="1600" dirty="0" smtClean="0"/>
              <a:t>Throat: distance from blade to stand (How wide do you need to cut? )</a:t>
            </a:r>
          </a:p>
          <a:p>
            <a:pPr lvl="1"/>
            <a:r>
              <a:rPr lang="en-ZA" sz="1600" dirty="0" smtClean="0"/>
              <a:t>Depth: How deep a cut do you need to do? ( important for turners and </a:t>
            </a:r>
            <a:r>
              <a:rPr lang="en-ZA" sz="1600" dirty="0" err="1" smtClean="0"/>
              <a:t>resawers</a:t>
            </a:r>
            <a:r>
              <a:rPr lang="en-ZA" sz="1600" dirty="0" smtClean="0"/>
              <a:t>) </a:t>
            </a:r>
          </a:p>
          <a:p>
            <a:r>
              <a:rPr lang="en-ZA" sz="2000" dirty="0" smtClean="0"/>
              <a:t>Frame</a:t>
            </a:r>
          </a:p>
          <a:p>
            <a:pPr lvl="1"/>
            <a:r>
              <a:rPr lang="en-ZA" sz="1600" dirty="0" smtClean="0"/>
              <a:t>Cast Iron Frame (early and later Delta-type saws). Capable of having Riser Block added</a:t>
            </a:r>
          </a:p>
          <a:p>
            <a:pPr lvl="1"/>
            <a:r>
              <a:rPr lang="en-ZA" sz="1600" dirty="0" smtClean="0"/>
              <a:t>Welded Steel Frame. Better at absorbing vibration under load if well made.</a:t>
            </a:r>
          </a:p>
          <a:p>
            <a:r>
              <a:rPr lang="en-ZA" sz="2000" dirty="0" smtClean="0"/>
              <a:t>Base</a:t>
            </a:r>
          </a:p>
          <a:p>
            <a:pPr lvl="1"/>
            <a:r>
              <a:rPr lang="en-ZA" sz="1600" dirty="0" smtClean="0"/>
              <a:t>Floor mounted (large wheel types) or Enclosed bases</a:t>
            </a:r>
          </a:p>
          <a:p>
            <a:pPr lvl="1"/>
            <a:r>
              <a:rPr lang="en-ZA" sz="1600" dirty="0" smtClean="0"/>
              <a:t>Open stand or flimsy cabinet or bench mounted. Need to add weight, prevent vibration</a:t>
            </a:r>
          </a:p>
          <a:p>
            <a:r>
              <a:rPr lang="en-ZA" sz="2000" dirty="0" smtClean="0"/>
              <a:t>Motor</a:t>
            </a:r>
          </a:p>
          <a:p>
            <a:pPr lvl="1"/>
            <a:r>
              <a:rPr lang="en-ZA" sz="1600" dirty="0" smtClean="0"/>
              <a:t>½ </a:t>
            </a:r>
            <a:r>
              <a:rPr lang="en-ZA" sz="1600" dirty="0" err="1" smtClean="0"/>
              <a:t>hp</a:t>
            </a:r>
            <a:r>
              <a:rPr lang="en-ZA" sz="1600" dirty="0" smtClean="0"/>
              <a:t> (.375kW) for hobbyist use (thin material such as ply, </a:t>
            </a:r>
            <a:r>
              <a:rPr lang="en-ZA" sz="1600" dirty="0" err="1" smtClean="0"/>
              <a:t>mdf</a:t>
            </a:r>
            <a:r>
              <a:rPr lang="en-ZA" sz="1600" dirty="0" smtClean="0"/>
              <a:t> </a:t>
            </a:r>
            <a:r>
              <a:rPr lang="en-ZA" sz="1600" dirty="0" err="1" smtClean="0"/>
              <a:t>etc</a:t>
            </a:r>
            <a:r>
              <a:rPr lang="en-ZA" sz="1600" dirty="0" smtClean="0"/>
              <a:t>)</a:t>
            </a:r>
          </a:p>
          <a:p>
            <a:pPr lvl="1"/>
            <a:r>
              <a:rPr lang="en-ZA" sz="1600" dirty="0" smtClean="0"/>
              <a:t>¾ </a:t>
            </a:r>
            <a:r>
              <a:rPr lang="en-ZA" sz="1600" dirty="0" err="1" smtClean="0"/>
              <a:t>hp</a:t>
            </a:r>
            <a:r>
              <a:rPr lang="en-ZA" sz="1600" dirty="0" smtClean="0"/>
              <a:t> (.56kW) is  OK for 'most' general woodworking</a:t>
            </a:r>
          </a:p>
          <a:p>
            <a:pPr lvl="1"/>
            <a:r>
              <a:rPr lang="en-ZA" sz="1600" dirty="0" smtClean="0"/>
              <a:t>1hp (.75kW recommended for thicker stock (50mm+) and </a:t>
            </a:r>
            <a:r>
              <a:rPr lang="en-ZA" sz="1600" dirty="0" err="1" smtClean="0"/>
              <a:t>Resawing</a:t>
            </a:r>
            <a:endParaRPr lang="en-ZA" sz="1600" dirty="0" smtClean="0"/>
          </a:p>
          <a:p>
            <a:pPr marL="400050"/>
            <a:r>
              <a:rPr lang="en-ZA" sz="2000" dirty="0" smtClean="0"/>
              <a:t>Guides</a:t>
            </a:r>
          </a:p>
          <a:p>
            <a:pPr marL="800100" lvl="1"/>
            <a:r>
              <a:rPr lang="en-ZA" sz="1600" dirty="0" smtClean="0"/>
              <a:t>Rear Thrust guide: is it a bearing and is it working freely. How easy to adjust?</a:t>
            </a:r>
          </a:p>
          <a:p>
            <a:pPr marL="800100" lvl="1"/>
            <a:r>
              <a:rPr lang="en-ZA" sz="1600" dirty="0" smtClean="0"/>
              <a:t>Blade guides:  How easy to adjust? Cool blocks or solid metal or bearings</a:t>
            </a:r>
          </a:p>
          <a:p>
            <a:pPr marL="800100" lvl="1"/>
            <a:r>
              <a:rPr lang="en-ZA" sz="1600" dirty="0" smtClean="0"/>
              <a:t>Rigidity, accuracy and ease of adjustment is of prime importance.</a:t>
            </a:r>
          </a:p>
          <a:p>
            <a:pPr marL="800100" lvl="1"/>
            <a:r>
              <a:rPr lang="en-ZA" sz="1600" dirty="0" smtClean="0"/>
              <a:t>Does the adjustable sliding guide post retain its settings as it is moved up and down? </a:t>
            </a:r>
          </a:p>
          <a:p>
            <a:pPr marL="400050"/>
            <a:r>
              <a:rPr lang="en-ZA" sz="2000" dirty="0" smtClean="0"/>
              <a:t>Table and fence</a:t>
            </a:r>
          </a:p>
          <a:p>
            <a:pPr marL="800100" lvl="1"/>
            <a:r>
              <a:rPr lang="en-ZA" sz="1600" dirty="0" smtClean="0"/>
              <a:t>Cast iron? Flat? Easy to adjust for level and right angles to blade?</a:t>
            </a:r>
          </a:p>
          <a:p>
            <a:pPr marL="800100" lvl="1"/>
            <a:r>
              <a:rPr lang="en-ZA" sz="1600" dirty="0" smtClean="0"/>
              <a:t>Tilt mechanism accurate</a:t>
            </a:r>
          </a:p>
          <a:p>
            <a:pPr marL="800100" lvl="1"/>
            <a:r>
              <a:rPr lang="en-ZA" sz="1600" dirty="0" smtClean="0"/>
              <a:t>Rip fence adjustable</a:t>
            </a:r>
          </a:p>
          <a:p>
            <a:pPr marL="800100" lvl="1"/>
            <a:r>
              <a:rPr lang="en-ZA" sz="1600" dirty="0" smtClean="0"/>
              <a:t>Quality of mitre gauge?</a:t>
            </a:r>
          </a:p>
          <a:p>
            <a:pPr marL="400050"/>
            <a:r>
              <a:rPr lang="en-ZA" sz="2000" dirty="0" smtClean="0"/>
              <a:t>Switches, knobs, covers, guards</a:t>
            </a:r>
          </a:p>
          <a:p>
            <a:pPr marL="800100" lvl="1"/>
            <a:r>
              <a:rPr lang="en-ZA" sz="1600" dirty="0" smtClean="0"/>
              <a:t>Positioning of on/off; position of tensioning knob; Hinged doors? Blade guarded?</a:t>
            </a:r>
          </a:p>
          <a:p>
            <a:pPr marL="400050"/>
            <a:r>
              <a:rPr lang="en-ZA" sz="2000" dirty="0" smtClean="0"/>
              <a:t>Dust collection</a:t>
            </a:r>
          </a:p>
          <a:p>
            <a:pPr marL="800100" lvl="1"/>
            <a:r>
              <a:rPr lang="en-ZA" sz="1600" dirty="0" smtClean="0"/>
              <a:t> Is the port big enough and in the right place?</a:t>
            </a:r>
          </a:p>
          <a:p>
            <a:pPr marL="57150" indent="0">
              <a:buNone/>
            </a:pPr>
            <a:endParaRPr lang="en-ZA" sz="2000" dirty="0" smtClean="0"/>
          </a:p>
          <a:p>
            <a:endParaRPr lang="en-ZA" sz="2000" dirty="0" smtClean="0"/>
          </a:p>
        </p:txBody>
      </p:sp>
    </p:spTree>
    <p:extLst>
      <p:ext uri="{BB962C8B-B14F-4D97-AF65-F5344CB8AC3E}">
        <p14:creationId xmlns:p14="http://schemas.microsoft.com/office/powerpoint/2010/main" val="3212377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w to Buy a Bandsaw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985" y="1529408"/>
            <a:ext cx="5832648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dirty="0" smtClean="0"/>
              <a:t>Block-style blade guides with ball bearing rear thrust bearing</a:t>
            </a:r>
            <a:endParaRPr lang="en-ZA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1196" y="1340768"/>
            <a:ext cx="8229600" cy="5390059"/>
          </a:xfrm>
        </p:spPr>
        <p:txBody>
          <a:bodyPr/>
          <a:lstStyle/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09486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618</Words>
  <Application>Microsoft Office PowerPoint</Application>
  <PresentationFormat>On-screen Show (4:3)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The Bandsaw </vt:lpstr>
      <vt:lpstr>The bandsaw comes in different sizes…from hobbyist to industrial…</vt:lpstr>
      <vt:lpstr>And everything in between</vt:lpstr>
      <vt:lpstr>The Bandsaw: Two Basic Types</vt:lpstr>
      <vt:lpstr>PowerPoint Presentation</vt:lpstr>
      <vt:lpstr>PowerPoint Presentation</vt:lpstr>
      <vt:lpstr>PowerPoint Presentation</vt:lpstr>
      <vt:lpstr>What to look for in buying a bandsaw</vt:lpstr>
      <vt:lpstr>Block-style blade guides with ball bearing rear thrust bearing</vt:lpstr>
      <vt:lpstr>'Euro-style' blade guides</vt:lpstr>
      <vt:lpstr>The American way of adjusting blade guide blocks!</vt:lpstr>
      <vt:lpstr>References</vt:lpstr>
    </vt:vector>
  </TitlesOfParts>
  <Company>Rhodes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</dc:creator>
  <cp:lastModifiedBy>MEBrown</cp:lastModifiedBy>
  <cp:revision>19</cp:revision>
  <dcterms:created xsi:type="dcterms:W3CDTF">2017-03-14T09:27:57Z</dcterms:created>
  <dcterms:modified xsi:type="dcterms:W3CDTF">2017-03-15T10:34:41Z</dcterms:modified>
</cp:coreProperties>
</file>